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71"/>
  </p:notesMasterIdLst>
  <p:sldIdLst>
    <p:sldId id="256" r:id="rId2"/>
    <p:sldId id="257" r:id="rId3"/>
    <p:sldId id="510" r:id="rId4"/>
    <p:sldId id="405" r:id="rId5"/>
    <p:sldId id="434" r:id="rId6"/>
    <p:sldId id="409" r:id="rId7"/>
    <p:sldId id="410" r:id="rId8"/>
    <p:sldId id="491" r:id="rId9"/>
    <p:sldId id="535" r:id="rId10"/>
    <p:sldId id="438" r:id="rId11"/>
    <p:sldId id="411" r:id="rId12"/>
    <p:sldId id="493" r:id="rId13"/>
    <p:sldId id="494" r:id="rId14"/>
    <p:sldId id="495" r:id="rId15"/>
    <p:sldId id="511" r:id="rId16"/>
    <p:sldId id="498" r:id="rId17"/>
    <p:sldId id="496" r:id="rId18"/>
    <p:sldId id="499" r:id="rId19"/>
    <p:sldId id="500" r:id="rId20"/>
    <p:sldId id="501" r:id="rId21"/>
    <p:sldId id="502" r:id="rId22"/>
    <p:sldId id="503" r:id="rId23"/>
    <p:sldId id="512" r:id="rId24"/>
    <p:sldId id="504" r:id="rId25"/>
    <p:sldId id="505" r:id="rId26"/>
    <p:sldId id="506" r:id="rId27"/>
    <p:sldId id="445" r:id="rId28"/>
    <p:sldId id="540" r:id="rId29"/>
    <p:sldId id="440" r:id="rId30"/>
    <p:sldId id="415" r:id="rId31"/>
    <p:sldId id="416" r:id="rId32"/>
    <p:sldId id="417" r:id="rId33"/>
    <p:sldId id="419" r:id="rId34"/>
    <p:sldId id="420" r:id="rId35"/>
    <p:sldId id="536" r:id="rId36"/>
    <p:sldId id="433" r:id="rId37"/>
    <p:sldId id="453" r:id="rId38"/>
    <p:sldId id="457" r:id="rId39"/>
    <p:sldId id="460" r:id="rId40"/>
    <p:sldId id="461" r:id="rId41"/>
    <p:sldId id="462" r:id="rId42"/>
    <p:sldId id="463" r:id="rId43"/>
    <p:sldId id="454" r:id="rId44"/>
    <p:sldId id="459" r:id="rId45"/>
    <p:sldId id="485" r:id="rId46"/>
    <p:sldId id="465" r:id="rId47"/>
    <p:sldId id="537" r:id="rId48"/>
    <p:sldId id="508" r:id="rId49"/>
    <p:sldId id="509" r:id="rId50"/>
    <p:sldId id="471" r:id="rId51"/>
    <p:sldId id="538" r:id="rId52"/>
    <p:sldId id="515" r:id="rId53"/>
    <p:sldId id="514" r:id="rId54"/>
    <p:sldId id="516" r:id="rId55"/>
    <p:sldId id="517" r:id="rId56"/>
    <p:sldId id="519" r:id="rId57"/>
    <p:sldId id="520" r:id="rId58"/>
    <p:sldId id="521" r:id="rId59"/>
    <p:sldId id="534" r:id="rId60"/>
    <p:sldId id="527" r:id="rId61"/>
    <p:sldId id="539" r:id="rId62"/>
    <p:sldId id="523" r:id="rId63"/>
    <p:sldId id="530" r:id="rId64"/>
    <p:sldId id="531" r:id="rId65"/>
    <p:sldId id="529" r:id="rId66"/>
    <p:sldId id="532" r:id="rId67"/>
    <p:sldId id="533" r:id="rId68"/>
    <p:sldId id="295" r:id="rId69"/>
    <p:sldId id="54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88279"/>
  </p:normalViewPr>
  <p:slideViewPr>
    <p:cSldViewPr>
      <p:cViewPr varScale="1">
        <p:scale>
          <a:sx n="60" d="100"/>
          <a:sy n="60" d="100"/>
        </p:scale>
        <p:origin x="158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32DF548-F5FD-44B0-A2C9-F96D98CDB53D}"/>
    <pc:docChg chg="modSld">
      <pc:chgData name="" userId="" providerId="" clId="Web-{832DF548-F5FD-44B0-A2C9-F96D98CDB53D}" dt="2018-04-03T03:50:34.227" v="7"/>
      <pc:docMkLst>
        <pc:docMk/>
      </pc:docMkLst>
      <pc:sldChg chg="addSp delSp modSp">
        <pc:chgData name="" userId="" providerId="" clId="Web-{832DF548-F5FD-44B0-A2C9-F96D98CDB53D}" dt="2018-04-03T03:50:34.227" v="7"/>
        <pc:sldMkLst>
          <pc:docMk/>
          <pc:sldMk cId="0" sldId="256"/>
        </pc:sldMkLst>
        <pc:spChg chg="mod">
          <ac:chgData name="" userId="" providerId="" clId="Web-{832DF548-F5FD-44B0-A2C9-F96D98CDB53D}" dt="2018-04-03T03:50:00.945" v="4"/>
          <ac:spMkLst>
            <pc:docMk/>
            <pc:sldMk cId="0" sldId="256"/>
            <ac:spMk id="2" creationId="{00000000-0000-0000-0000-000000000000}"/>
          </ac:spMkLst>
        </pc:spChg>
        <pc:spChg chg="del">
          <ac:chgData name="" userId="" providerId="" clId="Web-{832DF548-F5FD-44B0-A2C9-F96D98CDB53D}" dt="2018-04-03T03:50:07.383" v="6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" userId="" providerId="" clId="Web-{832DF548-F5FD-44B0-A2C9-F96D98CDB53D}" dt="2018-04-03T03:50:34.227" v="7"/>
          <ac:spMkLst>
            <pc:docMk/>
            <pc:sldMk cId="0" sldId="256"/>
            <ac:spMk id="5" creationId="{EC1DC333-A524-435D-9EFA-4BD1E330F3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5561-276F-4110-A432-803C9CBEBE4B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1BE5-D93E-430C-83F3-C398ED9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hofmannsven/681445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abhbajaj.com/mac-setup/Git/READM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HKUMARN/CS5551-ASE-Part1/wiki/Chat-application(Lab-Assignment-I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707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662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6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0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27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8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73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4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https://gist.github.com/hofmannsven/6814451</a:t>
            </a:r>
            <a:endParaRPr lang="en-US">
              <a:hlinkClick r:id="rId3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9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http://sourabhbajaj.com/mac-setup/Git/README.html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https://github.com/ROHITHKUMARN/CS5551-ASE-Part1/wiki/Chat-application(Lab-Assignment-I</a:t>
            </a:r>
            <a:r>
              <a:rPr lang="en-US" dirty="0"/>
              <a:t>)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1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2210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81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0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95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7707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2338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2807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1" y="1865865"/>
            <a:ext cx="2807999" cy="37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0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1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8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D43D0-7A22-438E-9436-6D8A009D1F8C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5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xxxxxxx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ambaud.com/2013/07/08/adding-git-to-path-when-using-github-for-window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xxxxxx.gits" TargetMode="External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zenhub.i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ely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jetbrains.com/webstorm/download/#section=windows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hyperlink" Target="http://ionicframework.com/docs/guide/installation.html" TargetMode="External"/><Relationship Id="rId4" Type="http://schemas.openxmlformats.org/officeDocument/2006/relationships/hyperlink" Target="https://nodejs.org/e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what-is-npm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85800" y="857250"/>
            <a:ext cx="7772400" cy="3200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 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CS5551 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Advanced Software Engineering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  <a:t>08/23/2018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Tutorial 1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                                                 </a:t>
            </a:r>
            <a:endParaRPr lang="en-US" dirty="0"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Open GitHub desktop</a:t>
            </a:r>
          </a:p>
          <a:p>
            <a:pPr>
              <a:buFont typeface="Wingdings" charset="2"/>
              <a:buChar char="Ø"/>
            </a:pPr>
            <a:r>
              <a:rPr lang="en-US" dirty="0"/>
              <a:t>Login to GitHub desktop with your GitHub account (</a:t>
            </a:r>
            <a:r>
              <a:rPr lang="en-US" dirty="0">
                <a:solidFill>
                  <a:srgbClr val="FF0000"/>
                </a:solidFill>
              </a:rPr>
              <a:t>It is very important to login before you do the rest of steps. Because after you login, you secure connection has been made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3495907"/>
            <a:ext cx="7543801" cy="236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994642"/>
            <a:ext cx="1143000" cy="74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5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3. Clone repository to your local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Click on "Clone or Download" -&gt; "Open in Desktop”</a:t>
            </a:r>
          </a:p>
          <a:p>
            <a:pPr>
              <a:buFont typeface="Wingdings" charset="2"/>
              <a:buChar char="Ø"/>
            </a:pPr>
            <a:r>
              <a:rPr lang="en-US" dirty="0"/>
              <a:t>Choose the path to save your 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9" descr="clonere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743200"/>
            <a:ext cx="3307081" cy="3362781"/>
          </a:xfrm>
          <a:prstGeom prst="rect">
            <a:avLst/>
          </a:prstGeom>
        </p:spPr>
      </p:pic>
      <p:pic>
        <p:nvPicPr>
          <p:cNvPr id="5" name="Picture 4" descr="clonerepodesk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743200"/>
            <a:ext cx="3429000" cy="33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4. </a:t>
            </a:r>
            <a:r>
              <a:rPr lang="en-US" dirty="0">
                <a:solidFill>
                  <a:srgbClr val="404040"/>
                </a:solidFill>
              </a:rPr>
              <a:t>Add file to local Repository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Go to the location of your repository</a:t>
            </a:r>
          </a:p>
          <a:p>
            <a:pPr>
              <a:buFont typeface="Wingdings" charset="2"/>
              <a:buChar char="Ø"/>
            </a:pPr>
            <a:r>
              <a:rPr lang="en-US" dirty="0"/>
              <a:t>Create a Source and Documentation folder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Add a sample file in the Documentation folder</a:t>
            </a:r>
          </a:p>
          <a:p>
            <a:endParaRPr lang="en-US" dirty="0"/>
          </a:p>
        </p:txBody>
      </p:sp>
      <p:pic>
        <p:nvPicPr>
          <p:cNvPr id="4" name="Picture 4" descr="sample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82950"/>
            <a:ext cx="7543801" cy="28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5. Commit this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59" y="1737361"/>
            <a:ext cx="7543801" cy="413173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Fill summary and description boxes and click on Commit to master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on "Push origin" at the top of the git desktop screen.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mmit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" y="2590800"/>
            <a:ext cx="7315200" cy="33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6. Push the change to remote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Open the repository on your GitHub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 file will now be visible in your repository</a:t>
            </a:r>
          </a:p>
        </p:txBody>
      </p:sp>
      <p:pic>
        <p:nvPicPr>
          <p:cNvPr id="4" name="Picture 4" descr="fileapp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3022023"/>
            <a:ext cx="7377113" cy="3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Using  Git bash(Shell)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Copy the repository link  </a:t>
            </a:r>
            <a:r>
              <a:rPr lang="en-US" dirty="0">
                <a:solidFill>
                  <a:srgbClr val="FF0000"/>
                </a:solidFill>
              </a:rPr>
              <a:t>git clone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https://github.com/xxxxxxx.git</a:t>
            </a:r>
            <a:endParaRPr lang="en-US" dirty="0">
              <a:solidFill>
                <a:srgbClr val="40404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1250"/>
            <a:ext cx="7777162" cy="36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Open git bash and clone repository in your desired folder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327804"/>
            <a:ext cx="7593599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8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file to local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creating a text file window users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1" y="2327520"/>
            <a:ext cx="3929150" cy="32336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5169"/>
            <a:ext cx="2590800" cy="31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a file from local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8" y="1976438"/>
            <a:ext cx="7455536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Topics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8492" y="1676400"/>
            <a:ext cx="785830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GitHub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ZenHub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Creately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Web storm, Brackets IDE’s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Android Studio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Ionic Installation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Node/NPM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5. Commit this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After commit, you can check git status to see if work directory clean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945103"/>
            <a:ext cx="7437437" cy="1398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8" y="4333875"/>
            <a:ext cx="7373937" cy="11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6. Push the change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Push all changes to remote GitHub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2390604"/>
            <a:ext cx="7661275" cy="34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7. Sync local with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something change in remote, for sync purpose, you can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0" y="2227648"/>
            <a:ext cx="7221538" cy="32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1.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branch</a:t>
            </a:r>
            <a:endParaRPr lang="en-US" dirty="0"/>
          </a:p>
          <a:p>
            <a:endParaRPr lang="en-US" dirty="0"/>
          </a:p>
          <a:p>
            <a:r>
              <a:rPr lang="en-US" dirty="0"/>
              <a:t>Delete a branch</a:t>
            </a:r>
          </a:p>
          <a:p>
            <a:endParaRPr lang="en-US" dirty="0"/>
          </a:p>
          <a:p>
            <a:r>
              <a:rPr lang="en-US" dirty="0"/>
              <a:t>Force delete a branch</a:t>
            </a:r>
          </a:p>
          <a:p>
            <a:endParaRPr lang="en-US" dirty="0"/>
          </a:p>
          <a:p>
            <a:r>
              <a:rPr lang="en-US" dirty="0"/>
              <a:t>Rename current branch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00275"/>
            <a:ext cx="5357813" cy="46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1" y="3076575"/>
            <a:ext cx="4979988" cy="4574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3" y="4067175"/>
            <a:ext cx="5788205" cy="434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4962525"/>
            <a:ext cx="4845050" cy="3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2. 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and B has to checkout their own branch to work 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6" y="2298700"/>
            <a:ext cx="7067550" cy="3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3.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A works on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, after finish, user A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featureA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B works on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, after finish, user B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featureB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C works on main features on master branch, user C commit it with the message ‘finish main features’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main features’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0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Windows users have done all basic steps.</a:t>
            </a:r>
          </a:p>
          <a:p>
            <a:r>
              <a:rPr lang="en-US" dirty="0"/>
              <a:t>But for Linux and Mac users, there are some more steps</a:t>
            </a:r>
          </a:p>
        </p:txBody>
      </p:sp>
    </p:spTree>
    <p:extLst>
      <p:ext uri="{BB962C8B-B14F-4D97-AF65-F5344CB8AC3E}">
        <p14:creationId xmlns:p14="http://schemas.microsoft.com/office/powerpoint/2010/main" val="173430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3000-004E-4822-A361-3A03E43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cs typeface="Calibri Light"/>
              </a:rPr>
              <a:t>To configure Git to Windows </a:t>
            </a:r>
            <a:r>
              <a:rPr lang="en-US" sz="3600" b="1" dirty="0" err="1">
                <a:cs typeface="Calibri Light"/>
              </a:rPr>
              <a:t>cmd</a:t>
            </a:r>
            <a:endParaRPr lang="en-US" sz="3600" b="1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04C4-DF0A-4E11-9D33-A98A18FC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http://www.chambaud.com/2013/07/08/adding-git-to-path-when-using-github-for-windows/</a:t>
            </a:r>
            <a:endParaRPr lang="en-US">
              <a:solidFill>
                <a:schemeClr val="tx1"/>
              </a:solidFill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8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Configuring Terminal for Non-Windows User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1771650"/>
            <a:ext cx="754380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• For Linux or Mac user, we have more work to do before pushing changes to remote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Here are the steps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1. Generating new SSH Key and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2. Adding a new SSH key to your GitHub account</a:t>
            </a:r>
            <a:endParaRPr dirty="0">
              <a:solidFill>
                <a:schemeClr val="tx1"/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543800" cy="1450757"/>
          </a:xfrm>
        </p:spPr>
        <p:txBody>
          <a:bodyPr/>
          <a:lstStyle/>
          <a:p>
            <a:pPr algn="ctr"/>
            <a:r>
              <a:rPr lang="en-US" b="1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72309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1. Generating new SSH Key and adding SSH Key to the ssh-agent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1. Generate a SSH key with your GitHub email address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-keygen -t </a:t>
            </a:r>
            <a:r>
              <a:rPr lang="en-US" dirty="0" err="1">
                <a:solidFill>
                  <a:srgbClr val="FF0000"/>
                </a:solidFill>
              </a:rPr>
              <a:t>rsa</a:t>
            </a:r>
            <a:r>
              <a:rPr lang="en-US" dirty="0">
                <a:solidFill>
                  <a:srgbClr val="FF0000"/>
                </a:solidFill>
              </a:rPr>
              <a:t> -b 4096 -C </a:t>
            </a:r>
            <a:r>
              <a:rPr lang="en-US" u="sng" dirty="0">
                <a:solidFill>
                  <a:srgbClr val="FF0000"/>
                </a:solidFill>
                <a:hlinkClick r:id="rId2"/>
              </a:rPr>
              <a:t>“your_email@example.com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2. It will ask you the file name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r>
              <a:rPr lang="en-US" dirty="0">
                <a:solidFill>
                  <a:srgbClr val="FF0000"/>
                </a:solidFill>
              </a:rPr>
              <a:t>Enter a file in which to save the key (/Users/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>
                <a:solidFill>
                  <a:srgbClr val="FF0000"/>
                </a:solidFill>
              </a:rPr>
              <a:t>[Press enter]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3. Save this key and passphrase. Give the key name and make passphrase as empty. </a:t>
            </a:r>
            <a:endParaRPr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    </a:t>
            </a:r>
            <a:r>
              <a:rPr lang="en-US" dirty="0">
                <a:solidFill>
                  <a:srgbClr val="FF0000"/>
                </a:solidFill>
              </a:rPr>
              <a:t>Enter passphrase (empty for no passphrase): [Type a passphrase]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   Enter same passphrase again: </a:t>
            </a:r>
            <a:r>
              <a:rPr lang="en-US" i="1" dirty="0">
                <a:solidFill>
                  <a:srgbClr val="FF0000"/>
                </a:solidFill>
              </a:rPr>
              <a:t>[Type passphrase again]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For example:  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we give key name as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, key pair would be: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 and id_rsa.pub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37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 </a:t>
            </a: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 "$(ssh-agent -s)”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If you're using macOS Sierra 10.12.2 or later, you will need to modify your ~/.ssh/config file to automatically load keys into the ssh-agent and store passphrases in your keychain.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rgbClr val="FF0000"/>
                </a:solidFill>
              </a:rPr>
              <a:t>Host * s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AddKeysToAgent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UseKeychain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IdentityFile</a:t>
            </a:r>
            <a:r>
              <a:rPr lang="en-US" dirty="0">
                <a:solidFill>
                  <a:srgbClr val="FF0000"/>
                </a:solidFill>
              </a:rPr>
              <a:t>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Adding ssh key to ssh-agent</a:t>
            </a:r>
            <a:endParaRPr dirty="0">
              <a:solidFill>
                <a:schemeClr val="tx1"/>
              </a:solidFill>
            </a:endParaRPr>
          </a:p>
          <a:p>
            <a:pPr marL="292735"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>
                <a:solidFill>
                  <a:srgbClr val="FF0000"/>
                </a:solidFill>
              </a:rPr>
              <a:t>ssh-add -K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61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2. Adding SSH key to GitHub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1. Copy key to your GitHub account</a:t>
            </a: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In the user bar in the top-right corner of page,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click setting button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2. Click 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SSH Keys</a:t>
            </a:r>
            <a:r>
              <a:rPr lang="en-US" dirty="0">
                <a:solidFill>
                  <a:schemeClr val="tx1"/>
                </a:solidFill>
              </a:rPr>
              <a:t> in the left sidebar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3. Click </a:t>
            </a:r>
            <a:r>
              <a:rPr lang="en-US" b="1" dirty="0">
                <a:solidFill>
                  <a:schemeClr val="tx1"/>
                </a:solidFill>
              </a:rPr>
              <a:t>Add SSH key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4.In the Title field, add a descriptive label for key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   Paste your key into the "Key" field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Click </a:t>
            </a:r>
            <a:r>
              <a:rPr lang="en-US" b="1" dirty="0">
                <a:solidFill>
                  <a:schemeClr val="tx1"/>
                </a:solidFill>
              </a:rPr>
              <a:t>Add key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2" y="1676400"/>
            <a:ext cx="1619250" cy="12763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695575"/>
            <a:ext cx="1866900" cy="742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5" y="3531079"/>
            <a:ext cx="2743200" cy="36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19" y="4838700"/>
            <a:ext cx="1133475" cy="6000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4551151"/>
            <a:ext cx="2743200" cy="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SSH to GitHub for testing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dirty="0">
                <a:solidFill>
                  <a:schemeClr val="tx1"/>
                </a:solidFill>
              </a:rPr>
              <a:t>            </a:t>
            </a:r>
            <a:r>
              <a:rPr lang="en-US" dirty="0">
                <a:solidFill>
                  <a:srgbClr val="FF0000"/>
                </a:solidFill>
              </a:rPr>
              <a:t>ssh -T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git@github.com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7. Switching remote URLs from HTTPs to SSH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git remote set-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origin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git@gxxxxxx.gits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12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521701" y="287338"/>
            <a:ext cx="7844424" cy="1449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8. Now you can push using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   git push –all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9. If something change in remote, for sync purpose, you can type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       git pull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7239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01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Zen Hub</a:t>
            </a:r>
          </a:p>
        </p:txBody>
      </p:sp>
    </p:spTree>
    <p:extLst>
      <p:ext uri="{BB962C8B-B14F-4D97-AF65-F5344CB8AC3E}">
        <p14:creationId xmlns:p14="http://schemas.microsoft.com/office/powerpoint/2010/main" val="98268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Zen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Zen Hub is a GitHub plugin for agile project management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needs either Chrome or Firefox as the browser.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https://www.zenhub.io/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Click “Add Zen Hub to GitHub”, it will install a plugin on your browser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plugin icon 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will ask you to login to GitHub (You have to create your GitHub account before)</a:t>
            </a:r>
          </a:p>
          <a:p>
            <a:pPr>
              <a:buFont typeface="Wingdings" charset="2"/>
              <a:buChar char="Ø"/>
            </a:pPr>
            <a:r>
              <a:rPr lang="en-US" dirty="0"/>
              <a:t>After login, you have to grant the permission for Zen Hub to access your GitHub project</a:t>
            </a:r>
          </a:p>
          <a:p>
            <a:pPr>
              <a:buFont typeface="Wingdings" charset="2"/>
              <a:buChar char="Ø"/>
            </a:pPr>
            <a:r>
              <a:rPr lang="en-US" dirty="0"/>
              <a:t>Done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62670"/>
            <a:ext cx="87153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Zen Hub for GitHub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/>
              <a:t>Click issues, we can add issues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Boards, we can drag and drop stories to different completion status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burndown, we can add milestone and assign different stories to milestone and then generate burndown chart</a:t>
            </a:r>
          </a:p>
        </p:txBody>
      </p:sp>
    </p:spTree>
    <p:extLst>
      <p:ext uri="{BB962C8B-B14F-4D97-AF65-F5344CB8AC3E}">
        <p14:creationId xmlns:p14="http://schemas.microsoft.com/office/powerpoint/2010/main" val="138689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845734"/>
            <a:ext cx="7985759" cy="1126066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Issues </a:t>
            </a:r>
            <a:r>
              <a:rPr lang="en-US" dirty="0">
                <a:sym typeface="Wingdings" panose="05000000000000000000" pitchFamily="2" charset="2"/>
              </a:rPr>
              <a:t> Milestones  New Milestones</a:t>
            </a:r>
          </a:p>
          <a:p>
            <a:pPr>
              <a:buFont typeface="Wingdings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You can create Milestones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971800"/>
            <a:ext cx="855894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37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2133600"/>
            <a:ext cx="8572687" cy="30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7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74119"/>
            <a:ext cx="7543800" cy="762606"/>
          </a:xfrm>
        </p:spPr>
        <p:txBody>
          <a:bodyPr/>
          <a:lstStyle/>
          <a:p>
            <a:r>
              <a:rPr lang="en-US" dirty="0"/>
              <a:t>Git Basic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1. </a:t>
            </a:r>
            <a:r>
              <a:rPr lang="en-US" b="1" dirty="0"/>
              <a:t>Create</a:t>
            </a:r>
            <a:r>
              <a:rPr lang="en-US" dirty="0"/>
              <a:t> Git remote repository using Git account</a:t>
            </a:r>
          </a:p>
          <a:p>
            <a:r>
              <a:rPr lang="en-US" dirty="0"/>
              <a:t>2. </a:t>
            </a:r>
            <a:r>
              <a:rPr lang="en-US" b="1" dirty="0"/>
              <a:t>Clone</a:t>
            </a:r>
            <a:r>
              <a:rPr lang="en-US" dirty="0"/>
              <a:t> Git repository to your local</a:t>
            </a:r>
          </a:p>
          <a:p>
            <a:r>
              <a:rPr lang="en-US" dirty="0"/>
              <a:t>3. Use Git to </a:t>
            </a:r>
            <a:r>
              <a:rPr lang="en-US" b="1" dirty="0"/>
              <a:t>add</a:t>
            </a:r>
            <a:r>
              <a:rPr lang="en-US" dirty="0"/>
              <a:t> file to local machine</a:t>
            </a:r>
          </a:p>
          <a:p>
            <a:r>
              <a:rPr lang="en-US" dirty="0"/>
              <a:t>4. Modify files and use Git to </a:t>
            </a:r>
            <a:r>
              <a:rPr lang="en-US" b="1" dirty="0"/>
              <a:t>commit</a:t>
            </a:r>
            <a:r>
              <a:rPr lang="en-US" dirty="0"/>
              <a:t> changes</a:t>
            </a:r>
          </a:p>
          <a:p>
            <a:r>
              <a:rPr lang="en-US" dirty="0"/>
              <a:t>5. Use Git to </a:t>
            </a:r>
            <a:r>
              <a:rPr lang="en-US" b="1" dirty="0"/>
              <a:t>push </a:t>
            </a:r>
            <a:r>
              <a:rPr lang="en-US" dirty="0"/>
              <a:t>the commit to remote</a:t>
            </a:r>
          </a:p>
          <a:p>
            <a:r>
              <a:rPr lang="en-US" dirty="0"/>
              <a:t>6. Use Git to</a:t>
            </a:r>
            <a:r>
              <a:rPr lang="en-US" b="1" dirty="0"/>
              <a:t> pull </a:t>
            </a:r>
            <a:r>
              <a:rPr lang="en-US" dirty="0"/>
              <a:t>(sync) content with remote</a:t>
            </a:r>
          </a:p>
        </p:txBody>
      </p:sp>
    </p:spTree>
    <p:extLst>
      <p:ext uri="{BB962C8B-B14F-4D97-AF65-F5344CB8AC3E}">
        <p14:creationId xmlns:p14="http://schemas.microsoft.com/office/powerpoint/2010/main" val="5320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" y="1143000"/>
            <a:ext cx="90321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04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Updating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78466"/>
          </a:xfrm>
        </p:spPr>
        <p:txBody>
          <a:bodyPr/>
          <a:lstStyle/>
          <a:p>
            <a:r>
              <a:rPr lang="en-US" dirty="0"/>
              <a:t>Increment1 has 5 issues</a:t>
            </a:r>
          </a:p>
          <a:p>
            <a:r>
              <a:rPr lang="en-US" dirty="0"/>
              <a:t>I drag two of them to “Closed” status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2895600"/>
            <a:ext cx="7543801" cy="18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9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complete of Milestones will also change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55132"/>
            <a:ext cx="8610600" cy="351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53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Click issues</a:t>
            </a:r>
          </a:p>
          <a:p>
            <a:pPr marL="514350" indent="-514350">
              <a:buAutoNum type="arabicPeriod"/>
            </a:pPr>
            <a:r>
              <a:rPr lang="en-US" dirty="0"/>
              <a:t>Click New issues (add filter, assignee, milestone, Story point etc. 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04" y="2775521"/>
            <a:ext cx="3590975" cy="33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75521"/>
            <a:ext cx="3870960" cy="34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038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Boards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2286000"/>
            <a:ext cx="89183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Wiki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GitHub repository comes equipped with a section for hosting documentation, called a </a:t>
            </a:r>
            <a:r>
              <a:rPr lang="en-US" sz="2400" i="1" dirty="0"/>
              <a:t>wiki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3" name="Picture 3" descr="wik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9" y="2844652"/>
            <a:ext cx="3826351" cy="3132815"/>
          </a:xfrm>
          <a:prstGeom prst="rect">
            <a:avLst/>
          </a:prstGeom>
        </p:spPr>
      </p:pic>
      <p:pic>
        <p:nvPicPr>
          <p:cNvPr id="6" name="Picture 4" descr="wiki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10" y="2844652"/>
            <a:ext cx="3565050" cy="31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02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Build Burndown Chart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A </a:t>
            </a:r>
            <a:r>
              <a:rPr lang="en-US" b="1" dirty="0"/>
              <a:t>burn down chart</a:t>
            </a:r>
            <a:r>
              <a:rPr lang="en-US" dirty="0"/>
              <a:t> is a graphical representation of work left to do versus time. 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burndown option, select a specific milestone, to see the burndown chart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3356259"/>
            <a:ext cx="7543801" cy="262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9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119" y="1933575"/>
            <a:ext cx="7543800" cy="1450757"/>
          </a:xfrm>
        </p:spPr>
        <p:txBody>
          <a:bodyPr/>
          <a:lstStyle/>
          <a:p>
            <a:pPr algn="ctr"/>
            <a:r>
              <a:rPr lang="en-US"/>
              <a:t>Creately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22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Creately is an online collaborative diagramming software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Draw flowcharts, mind maps, business process models, network diagrams and more</a:t>
            </a:r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Go to </a:t>
            </a:r>
            <a:r>
              <a:rPr dirty="0">
                <a:solidFill>
                  <a:schemeClr val="tx1"/>
                </a:solidFill>
                <a:hlinkClick r:id="rId2"/>
              </a:rPr>
              <a:t>https://creately.com/</a:t>
            </a:r>
            <a:r>
              <a:rPr dirty="0">
                <a:solidFill>
                  <a:schemeClr val="tx1"/>
                </a:solidFill>
              </a:rPr>
              <a:t> and sign up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creately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21" y="3429000"/>
            <a:ext cx="4511675" cy="22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15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Using 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on Get more objects-&gt; UML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New -&gt; Blank diagram or use an existing template by typing in "sequence diagram" or "class diagram" etc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Drag and drop the diagrams on the page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reatelydiagram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3586163"/>
            <a:ext cx="7439025" cy="24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Project Management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1. Use Git to </a:t>
            </a:r>
            <a:r>
              <a:rPr lang="en-US" b="1" dirty="0"/>
              <a:t>branch</a:t>
            </a:r>
            <a:r>
              <a:rPr lang="en-US" dirty="0"/>
              <a:t> a project</a:t>
            </a:r>
          </a:p>
          <a:p>
            <a:r>
              <a:rPr lang="en-US" dirty="0"/>
              <a:t>2. Use Git to </a:t>
            </a:r>
            <a:r>
              <a:rPr lang="en-US" b="1" dirty="0"/>
              <a:t>check</a:t>
            </a:r>
            <a:r>
              <a:rPr lang="en-US" dirty="0"/>
              <a:t> different branches</a:t>
            </a:r>
          </a:p>
          <a:p>
            <a:r>
              <a:rPr lang="en-US" dirty="0"/>
              <a:t>3. Use Git to </a:t>
            </a:r>
            <a:r>
              <a:rPr lang="en-US" b="1" dirty="0"/>
              <a:t>merge</a:t>
            </a:r>
            <a:r>
              <a:rPr lang="en-US" dirty="0"/>
              <a:t> different versions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1485899" y="1214842"/>
            <a:ext cx="6171392" cy="553275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ctr" anchorCtr="0">
            <a:noAutofit/>
          </a:bodyPr>
          <a:lstStyle/>
          <a:p>
            <a:pPr algn="ctr">
              <a:buSzPct val="25000"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UML Diagrams</a:t>
            </a:r>
          </a:p>
        </p:txBody>
      </p:sp>
      <p:sp>
        <p:nvSpPr>
          <p:cNvPr id="508" name="Shape 508"/>
          <p:cNvSpPr/>
          <p:nvPr>
            <p:extLst/>
          </p:nvPr>
        </p:nvSpPr>
        <p:spPr>
          <a:xfrm>
            <a:off x="1485899" y="1837080"/>
            <a:ext cx="5085452" cy="1267650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2" descr="class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981200"/>
            <a:ext cx="3657599" cy="1371600"/>
          </a:xfrm>
          <a:prstGeom prst="rect">
            <a:avLst/>
          </a:prstGeom>
        </p:spPr>
      </p:pic>
      <p:pic>
        <p:nvPicPr>
          <p:cNvPr id="5" name="Picture 2" descr="use_case_dia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041169"/>
            <a:ext cx="3276599" cy="1893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sequence-diagr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934665"/>
            <a:ext cx="3085292" cy="1499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tate_di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125215"/>
            <a:ext cx="3085292" cy="1736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59800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8846" y="362436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Sequence Diagram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6019435"/>
            <a:ext cx="293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Collabration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815830165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32" y="184785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WebStorm</a:t>
            </a:r>
          </a:p>
        </p:txBody>
      </p:sp>
    </p:spTree>
    <p:extLst>
      <p:ext uri="{BB962C8B-B14F-4D97-AF65-F5344CB8AC3E}">
        <p14:creationId xmlns:p14="http://schemas.microsoft.com/office/powerpoint/2010/main" val="118942158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Storm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Is a IDE from Jet Brains for Web Projects</a:t>
            </a:r>
          </a:p>
          <a:p>
            <a:pPr>
              <a:buFont typeface="Wingdings" charset="2"/>
              <a:buChar char="Ø"/>
            </a:pPr>
            <a:r>
              <a:rPr lang="en-US" dirty="0">
                <a:cs typeface="Calibri"/>
                <a:hlinkClick r:id="rId2"/>
              </a:rPr>
              <a:t>https://www.jetbrains.com/webstorm/download/#section=windows</a:t>
            </a: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image24.png" descr="C:\Users\ry6d3\Downloads\webstor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959" y="2790825"/>
            <a:ext cx="7543801" cy="3246290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6786929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457200" y="946461"/>
            <a:ext cx="8229600" cy="97401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758951">
              <a:defRPr sz="2656"/>
            </a:pPr>
            <a:r>
              <a:rPr sz="2800" dirty="0"/>
              <a:t>Web Storm</a:t>
            </a:r>
            <a:r>
              <a:rPr lang="en-US" sz="2800" dirty="0"/>
              <a:t> Installation</a:t>
            </a:r>
            <a:br>
              <a:rPr dirty="0"/>
            </a:br>
            <a:endParaRPr sz="1800" dirty="0"/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538655" y="1920480"/>
            <a:ext cx="8066690" cy="4011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6616" lvl="2" indent="0">
              <a:buNone/>
            </a:pPr>
            <a:r>
              <a:rPr lang="en-US" sz="1600" dirty="0"/>
              <a:t>If it is a New installation: Enter License key during installation </a:t>
            </a:r>
          </a:p>
          <a:p>
            <a:pPr marL="356616" lvl="2" indent="0">
              <a:buNone/>
            </a:pPr>
            <a:r>
              <a:rPr lang="en-US" sz="1600" dirty="0"/>
              <a:t>Otherwise : Go to Help &gt; Register</a:t>
            </a:r>
          </a:p>
          <a:p>
            <a:pPr marL="356616" lvl="2" indent="0">
              <a:buNone/>
            </a:pPr>
            <a:endParaRPr sz="1600" dirty="0"/>
          </a:p>
        </p:txBody>
      </p:sp>
      <p:pic>
        <p:nvPicPr>
          <p:cNvPr id="230" name="image25.png" descr="C:\Users\ry6d3\Downloads\webstorm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816848"/>
            <a:ext cx="7315200" cy="2667374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9121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Android Studio </a:t>
            </a:r>
            <a:r>
              <a:rPr lang="en-US" sz="4400" dirty="0">
                <a:latin typeface="Calibri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65353803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706437" y="533400"/>
            <a:ext cx="7696199" cy="11058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JDK Installation</a:t>
            </a:r>
            <a:endParaRPr lang="en-US" sz="4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4675" y="1905000"/>
            <a:ext cx="8275877" cy="42751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06400" marR="1109345" indent="-342900">
              <a:lnSpc>
                <a:spcPct val="772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" marR="1109345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Install Java Development Kit (JDK) to write  Java (and Android)programs 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Can download the JDK for your OS at </a:t>
            </a:r>
            <a:r>
              <a:rPr lang="en-US" sz="2000" dirty="0">
                <a:hlinkClick r:id="rId3"/>
              </a:rPr>
              <a:t>http://www.oracle.com/technetwork/java/javase/downloads/jdk8-downloads-2133151.html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Run setup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Set Environment variable for java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Check that java is installed correctly on your machine by typing javac on terminal</a:t>
            </a:r>
          </a:p>
          <a:p>
            <a:pPr marL="406400" indent="-342900">
              <a:spcBef>
                <a:spcPts val="2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55600" marR="0" lvl="0" indent="-29210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  <a:p>
            <a:pPr marL="63500" marR="0" lvl="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50159075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JDK for Non </a:t>
            </a:r>
            <a:r>
              <a:rPr lang="mr-IN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users</a:t>
            </a:r>
            <a:endParaRPr lang="en-US" sz="3800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097867"/>
          </a:xfrm>
        </p:spPr>
        <p:txBody>
          <a:bodyPr vert="horz" lIns="0" tIns="45720" rIns="0" bIns="45720" rtlCol="0" anchor="t">
            <a:noAutofit/>
          </a:bodyPr>
          <a:lstStyle/>
          <a:p>
            <a:pPr marL="355600" lvl="0" indent="-292100">
              <a:lnSpc>
                <a:spcPct val="119074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Alternatively, for OS X, Linux: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OS 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/Applications/Utilities/Terminal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javac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at command line, install Java at prompt</a:t>
            </a:r>
          </a:p>
          <a:p>
            <a:pPr marL="93980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i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Linux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Wingdings"/>
              </a:rPr>
              <a:t>(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Debian/Ubuntu): 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sudo apt-­‐get install java-­‐package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download  the JDK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&lt;jdk&gt;.tar.gz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file from Oracle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make-­‐jpkg&lt;jdk&gt;.tar.gz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  then  </a:t>
            </a:r>
          </a:p>
          <a:p>
            <a:pPr marL="1155700" marR="109220" lvl="2" indent="-215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sudo dpkg	–i &lt;resulting-­‐deb-­‐file&gt;</a:t>
            </a:r>
          </a:p>
        </p:txBody>
      </p:sp>
    </p:spTree>
    <p:extLst>
      <p:ext uri="{BB962C8B-B14F-4D97-AF65-F5344CB8AC3E}">
        <p14:creationId xmlns:p14="http://schemas.microsoft.com/office/powerpoint/2010/main" val="4229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flipH="1">
            <a:off x="6797024" y="6629400"/>
            <a:ext cx="426300" cy="14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28600"/>
            <a:ext cx="8267288" cy="583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41451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1638" y="185316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586883" y="1560434"/>
            <a:ext cx="8011713" cy="44229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0800" marR="442594" lvl="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sng" strike="noStrike" cap="none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" action="ppaction://noaction"/>
              <a:rtl val="0"/>
            </a:endParaRPr>
          </a:p>
          <a:p>
            <a:pPr marL="355600" marR="304800" lvl="0" indent="-30480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ownload and install Android Studio  bundle (including Android SDK) for your 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DE10C-C6CF-4597-9596-366147F5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15" y="2345921"/>
            <a:ext cx="3984937" cy="2412628"/>
          </a:xfrm>
          <a:prstGeom prst="rect">
            <a:avLst/>
          </a:prstGeom>
        </p:spPr>
      </p:pic>
      <p:sp>
        <p:nvSpPr>
          <p:cNvPr id="5" name="Shape 103"/>
          <p:cNvSpPr/>
          <p:nvPr/>
        </p:nvSpPr>
        <p:spPr>
          <a:xfrm>
            <a:off x="5747155" y="5151867"/>
            <a:ext cx="1616055" cy="12241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" name="Shape 104"/>
          <p:cNvSpPr txBox="1"/>
          <p:nvPr/>
        </p:nvSpPr>
        <p:spPr>
          <a:xfrm>
            <a:off x="7381669" y="5709508"/>
            <a:ext cx="811856" cy="261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Install!</a:t>
            </a:r>
          </a:p>
        </p:txBody>
      </p:sp>
      <p:sp>
        <p:nvSpPr>
          <p:cNvPr id="7" name="Shape 106"/>
          <p:cNvSpPr/>
          <p:nvPr/>
        </p:nvSpPr>
        <p:spPr>
          <a:xfrm>
            <a:off x="132472" y="4132781"/>
            <a:ext cx="4055198" cy="2029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" name="Shape 110"/>
          <p:cNvSpPr txBox="1"/>
          <p:nvPr/>
        </p:nvSpPr>
        <p:spPr>
          <a:xfrm>
            <a:off x="120914" y="2806319"/>
            <a:ext cx="4284303" cy="948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http://developer.android.com/sdk/index.html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54878" y="2399457"/>
            <a:ext cx="2299649" cy="7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14600" y="4064656"/>
            <a:ext cx="2857510" cy="182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00400" y="5763963"/>
            <a:ext cx="2546755" cy="28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48532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05" y="2238375"/>
            <a:ext cx="7543800" cy="14507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b="1" dirty="0">
                <a:cs typeface="Calibri Light"/>
              </a:rPr>
              <a:t>Brackets IDE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endParaRPr lang="en-US" b="1">
              <a:cs typeface="Calibri Light"/>
            </a:endParaRPr>
          </a:p>
        </p:txBody>
      </p:sp>
      <p:pic>
        <p:nvPicPr>
          <p:cNvPr id="4" name="Shape 93">
            <a:extLst>
              <a:ext uri="{FF2B5EF4-FFF2-40B4-BE49-F238E27FC236}">
                <a16:creationId xmlns:a16="http://schemas.microsoft.com/office/drawing/2014/main" id="{B74134B5-B5F2-4777-9CA0-E19B0E25CE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7165" y="3219450"/>
            <a:ext cx="1880968" cy="1652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37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1. Create Git Account</a:t>
            </a:r>
          </a:p>
        </p:txBody>
      </p:sp>
      <p:pic>
        <p:nvPicPr>
          <p:cNvPr id="4" name="Picture 4" descr="gitsignup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325" y="1905000"/>
            <a:ext cx="7543800" cy="352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325" y="559605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 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3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1464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61950" y="2009775"/>
            <a:ext cx="4111625" cy="399039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to:</a:t>
            </a:r>
          </a:p>
          <a:p>
            <a:pPr marL="0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http://brackets.io/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following </a:t>
            </a:r>
            <a:r>
              <a:rPr lang="en-GB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adobe brackets for a better developer experience:</a:t>
            </a:r>
            <a:endParaRPr lang="en-GB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 Code Hints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 for 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ionic-brackets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Framework Code Hinting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JS Code Hints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4089049"/>
            <a:ext cx="2895600" cy="1905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981200"/>
            <a:ext cx="2895600" cy="1832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20729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B3D3-0A93-4D93-8F87-5D055DAF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05" y="2047875"/>
            <a:ext cx="7543800" cy="1450757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Ionic, Node, NPM Installations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847624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95705" y="1790700"/>
            <a:ext cx="7543801" cy="447886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Android SDK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Brackets       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http://brackets.io/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Install Angular JS &amp; Ionic extensions in Adobe brackets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Install node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  <a:p>
            <a:pPr marL="200660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https://nodejs.org/en/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Install ionic command line tools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Info : </a:t>
            </a:r>
            <a:r>
              <a:rPr lang="en-GB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http://ionicframework.com/docs/guide/installation.html</a:t>
            </a:r>
          </a:p>
        </p:txBody>
      </p:sp>
      <p:pic>
        <p:nvPicPr>
          <p:cNvPr id="4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3291" y="22383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079188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133600" y="838200"/>
            <a:ext cx="4026384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installation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4608643" cy="44587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system specific build.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https://nodejs.org/en/</a:t>
            </a:r>
          </a:p>
          <a:p>
            <a:pPr>
              <a:buFont typeface="Wingdings" panose="05000000000000000000" pitchFamily="2" charset="2"/>
              <a:buChar char="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9667B-C504-435E-B419-96E1F452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7" y="2341220"/>
            <a:ext cx="4252685" cy="3599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F1D-5286-4FD3-9134-2AFDBE05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962400"/>
            <a:ext cx="2569648" cy="19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9788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725395" y="838200"/>
            <a:ext cx="3728672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GB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Verification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3574499" cy="43063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terminal/command prompt and type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-v” to check the installation.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885FA-9F49-401B-914C-B2334FDF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4" y="2286000"/>
            <a:ext cx="4856885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9328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32535" y="1009650"/>
            <a:ext cx="7861713" cy="445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</a:rPr>
              <a:t>npm(node package manager)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39763" y="1704338"/>
            <a:ext cx="8047037" cy="3791587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Default package manager for the JavaScript runtime environment Node.js.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Installed automatically with the environment.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npm is written entirely in JavaScript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It installs the packages you want to use and provides a useful interface to work with them.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Online repository for  publishing open-source Node.js projects.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Command line utility to install Node.js packages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  <a:hlinkClick r:id="rId2"/>
              </a:rPr>
              <a:t>https://docs.npmjs.com/getting-started/what-is-npm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498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0702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Ionic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2807999" cy="43825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>
              <a:lnSpc>
                <a:spcPct val="142857"/>
              </a:lnSpc>
              <a:spcAft>
                <a:spcPts val="800"/>
              </a:spcAft>
              <a:buClr>
                <a:schemeClr val="dk1"/>
              </a:buClr>
            </a:pP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npm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install -g </a:t>
            </a: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cordova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ionic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OS users, don’t forget to use the mighty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573625" y="3763726"/>
            <a:ext cx="4254900" cy="1875599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6DCFF-AB2D-4CB0-9422-2C85F4BB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8" y="1865864"/>
            <a:ext cx="5529942" cy="43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707"/>
      </p:ext>
    </p:extLst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914400" y="947276"/>
            <a:ext cx="7467600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verification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1" y="2256648"/>
            <a:ext cx="3955499" cy="383935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options for the command “ionic”</a:t>
            </a:r>
          </a:p>
          <a:p>
            <a:pPr>
              <a:lnSpc>
                <a:spcPct val="142857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types of app templates available . (next slide)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0801" r="27134"/>
          <a:stretch/>
        </p:blipFill>
        <p:spPr>
          <a:xfrm>
            <a:off x="4267200" y="1905000"/>
            <a:ext cx="4330675" cy="458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073730"/>
      </p:ext>
    </p:extLst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pPr algn="ctr">
              <a:buNone/>
            </a:pP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917E3-DCB2-4086-9C2C-5CFC8F07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4400" b="1" dirty="0"/>
              <a:t>THANK YOU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0696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2. Create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2047875"/>
            <a:ext cx="8229600" cy="314325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 Create a sample repository</a:t>
            </a:r>
          </a:p>
          <a:p>
            <a:endParaRPr lang="en-US" dirty="0"/>
          </a:p>
        </p:txBody>
      </p:sp>
      <p:pic>
        <p:nvPicPr>
          <p:cNvPr id="4" name="Picture 5" descr="gitrepo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5550"/>
            <a:ext cx="3948113" cy="3467100"/>
          </a:xfrm>
          <a:prstGeom prst="rect">
            <a:avLst/>
          </a:prstGeom>
        </p:spPr>
      </p:pic>
      <p:pic>
        <p:nvPicPr>
          <p:cNvPr id="5" name="Picture 4" descr="gitreposi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2" y="2495550"/>
            <a:ext cx="362451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r>
              <a:rPr lang="en-US" dirty="0">
                <a:solidFill>
                  <a:srgbClr val="404040"/>
                </a:solidFill>
              </a:rPr>
              <a:t> Shell/Desktop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 shell using this link - </a:t>
            </a: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GitHub Desktop using this link -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https://desktop.github.com/</a:t>
            </a:r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6" descr="gitdesktopinst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95" y="2681937"/>
            <a:ext cx="3749041" cy="3498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3283"/>
            <a:ext cx="3718561" cy="34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Using Git Desktop</a:t>
            </a:r>
          </a:p>
        </p:txBody>
      </p:sp>
    </p:spTree>
    <p:extLst>
      <p:ext uri="{BB962C8B-B14F-4D97-AF65-F5344CB8AC3E}">
        <p14:creationId xmlns:p14="http://schemas.microsoft.com/office/powerpoint/2010/main" val="9662625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7020</TotalTime>
  <Words>1317</Words>
  <Application>Microsoft Office PowerPoint</Application>
  <PresentationFormat>On-screen Show (4:3)</PresentationFormat>
  <Paragraphs>293</Paragraphs>
  <Slides>69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Berlin Sans FB Demi</vt:lpstr>
      <vt:lpstr>Calibri</vt:lpstr>
      <vt:lpstr>Calibri Light</vt:lpstr>
      <vt:lpstr>Consolas</vt:lpstr>
      <vt:lpstr>Economica</vt:lpstr>
      <vt:lpstr>Open Sans</vt:lpstr>
      <vt:lpstr>StarSymbol</vt:lpstr>
      <vt:lpstr>Times New Roman</vt:lpstr>
      <vt:lpstr>Wingdings</vt:lpstr>
      <vt:lpstr>Retrospect</vt:lpstr>
      <vt:lpstr>   CS5551  Advanced Software Engineering 08/23/2018   Tutorial 1                                                  </vt:lpstr>
      <vt:lpstr>Topics to cover</vt:lpstr>
      <vt:lpstr>GitHub</vt:lpstr>
      <vt:lpstr>Git Basic Tasks</vt:lpstr>
      <vt:lpstr>Git Project Management Tasks</vt:lpstr>
      <vt:lpstr> 1. Create Git Account</vt:lpstr>
      <vt:lpstr> 2. Create Repository</vt:lpstr>
      <vt:lpstr>Git Shell/Desktop</vt:lpstr>
      <vt:lpstr>Using Git Desktop</vt:lpstr>
      <vt:lpstr>Git Desktop</vt:lpstr>
      <vt:lpstr> 3. Clone repository to your local</vt:lpstr>
      <vt:lpstr> 4. Add file to local Repository</vt:lpstr>
      <vt:lpstr> 5. Commit this change</vt:lpstr>
      <vt:lpstr> 6. Push the change to remote</vt:lpstr>
      <vt:lpstr>  Using  Git bash(Shell)</vt:lpstr>
      <vt:lpstr> 3. Clone repository to your local</vt:lpstr>
      <vt:lpstr> 3. Clone repository to your local</vt:lpstr>
      <vt:lpstr> 4. Add file to local repository</vt:lpstr>
      <vt:lpstr> 4. Add a file from local</vt:lpstr>
      <vt:lpstr> 5. Commit this change</vt:lpstr>
      <vt:lpstr> 6. Push the change to remote</vt:lpstr>
      <vt:lpstr> 7. Sync local with remote</vt:lpstr>
      <vt:lpstr>Git Project Management</vt:lpstr>
      <vt:lpstr>  1. Branch</vt:lpstr>
      <vt:lpstr>  2. Checkout</vt:lpstr>
      <vt:lpstr>  3. Merge</vt:lpstr>
      <vt:lpstr>PowerPoint Presentation</vt:lpstr>
      <vt:lpstr>To configure Git to Windows cmd</vt:lpstr>
      <vt:lpstr> (Configuring Terminal for Non-Windows User)</vt:lpstr>
      <vt:lpstr>1. Generating new SSH Key and adding SSH Key to the ssh-agent</vt:lpstr>
      <vt:lpstr>Contd…</vt:lpstr>
      <vt:lpstr>2. Adding SSH key to GitHub account</vt:lpstr>
      <vt:lpstr>Testing</vt:lpstr>
      <vt:lpstr>Contd…</vt:lpstr>
      <vt:lpstr>Zen Hub</vt:lpstr>
      <vt:lpstr>Zen Hub</vt:lpstr>
      <vt:lpstr>Zen Hub for GitHub project management</vt:lpstr>
      <vt:lpstr>Adding Milestones</vt:lpstr>
      <vt:lpstr>Add Milestone</vt:lpstr>
      <vt:lpstr>PowerPoint Presentation</vt:lpstr>
      <vt:lpstr>Updating Milestones</vt:lpstr>
      <vt:lpstr>Milestones</vt:lpstr>
      <vt:lpstr>Adding Issues</vt:lpstr>
      <vt:lpstr>Boards</vt:lpstr>
      <vt:lpstr>Wiki</vt:lpstr>
      <vt:lpstr>Build Burndown Chart </vt:lpstr>
      <vt:lpstr>Creately</vt:lpstr>
      <vt:lpstr>Creately</vt:lpstr>
      <vt:lpstr>Using Creately</vt:lpstr>
      <vt:lpstr>PowerPoint Presentation</vt:lpstr>
      <vt:lpstr>WebStorm</vt:lpstr>
      <vt:lpstr>Web Storm</vt:lpstr>
      <vt:lpstr>Web Storm Installation </vt:lpstr>
      <vt:lpstr>Android Studio Installation</vt:lpstr>
      <vt:lpstr>JDK Installation</vt:lpstr>
      <vt:lpstr>Installing JDK for Non –Windows users</vt:lpstr>
      <vt:lpstr>.</vt:lpstr>
      <vt:lpstr>Getting Started</vt:lpstr>
      <vt:lpstr> Brackets IDE </vt:lpstr>
      <vt:lpstr>Brackets</vt:lpstr>
      <vt:lpstr>Ionic, Node, NPM Installations</vt:lpstr>
      <vt:lpstr>Setup</vt:lpstr>
      <vt:lpstr>node js installation</vt:lpstr>
      <vt:lpstr>Node js Verification</vt:lpstr>
      <vt:lpstr>PowerPoint Presentation</vt:lpstr>
      <vt:lpstr>Install Ionic</vt:lpstr>
      <vt:lpstr>Ionic verification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CS551 Tutorial 1</dc:title>
  <dc:creator>Sourav</dc:creator>
  <cp:lastModifiedBy>Punyamurtula, Ruthvic (UMKC-Student)</cp:lastModifiedBy>
  <cp:revision>1259</cp:revision>
  <dcterms:created xsi:type="dcterms:W3CDTF">2013-01-17T01:43:07Z</dcterms:created>
  <dcterms:modified xsi:type="dcterms:W3CDTF">2018-08-23T21:53:24Z</dcterms:modified>
</cp:coreProperties>
</file>